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Libre Franklin"/>
      <p:regular r:id="rId12"/>
      <p:bold r:id="rId13"/>
      <p:italic r:id="rId14"/>
      <p:boldItalic r:id="rId15"/>
    </p:embeddedFont>
    <p:embeddedFont>
      <p:font typeface="Garamond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j6hLcOnSseS893j5J5nQm3oewK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7CEF65A-3D62-48DE-9A86-69A30BC90D6B}">
  <a:tblStyle styleId="{47CEF65A-3D62-48DE-9A86-69A30BC90D6B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DEDED"/>
          </a:solidFill>
        </a:fill>
      </a:tcStyle>
    </a:wholeTbl>
    <a:band1H>
      <a:tcTxStyle/>
      <a:tcStyle>
        <a:fill>
          <a:solidFill>
            <a:srgbClr val="DADAD8"/>
          </a:solidFill>
        </a:fill>
      </a:tcStyle>
    </a:band1H>
    <a:band2H>
      <a:tcTxStyle/>
    </a:band2H>
    <a:band1V>
      <a:tcTxStyle/>
      <a:tcStyle>
        <a:fill>
          <a:solidFill>
            <a:srgbClr val="DADAD8"/>
          </a:solidFill>
        </a:fill>
      </a:tcStyle>
    </a:band1V>
    <a:band2V>
      <a:tcTxStyle/>
    </a:band2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ibreFranklin-bold.fntdata"/><Relationship Id="rId12" Type="http://schemas.openxmlformats.org/officeDocument/2006/relationships/font" Target="fonts/LibreFranklin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ibreFranklin-boldItalic.fntdata"/><Relationship Id="rId14" Type="http://schemas.openxmlformats.org/officeDocument/2006/relationships/font" Target="fonts/LibreFranklin-italic.fntdata"/><Relationship Id="rId17" Type="http://schemas.openxmlformats.org/officeDocument/2006/relationships/font" Target="fonts/Garamond-bold.fntdata"/><Relationship Id="rId16" Type="http://schemas.openxmlformats.org/officeDocument/2006/relationships/font" Target="fonts/Garamond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Garamond-boldItalic.fntdata"/><Relationship Id="rId6" Type="http://schemas.openxmlformats.org/officeDocument/2006/relationships/slide" Target="slides/slide1.xml"/><Relationship Id="rId18" Type="http://schemas.openxmlformats.org/officeDocument/2006/relationships/font" Target="fonts/Garamond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lt2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8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8"/>
          <p:cNvSpPr txBox="1"/>
          <p:nvPr>
            <p:ph idx="10" type="dt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1" type="ftr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8" name="Google Shape;18;p8"/>
          <p:cNvGrpSpPr/>
          <p:nvPr/>
        </p:nvGrpSpPr>
        <p:grpSpPr>
          <a:xfrm>
            <a:off x="752858" y="744469"/>
            <a:ext cx="10674116" cy="5349671"/>
            <a:chOff x="752858" y="744469"/>
            <a:chExt cx="10674116" cy="5349671"/>
          </a:xfrm>
        </p:grpSpPr>
        <p:sp>
          <p:nvSpPr>
            <p:cNvPr id="19" name="Google Shape;19;p8"/>
            <p:cNvSpPr/>
            <p:nvPr/>
          </p:nvSpPr>
          <p:spPr>
            <a:xfrm>
              <a:off x="8151962" y="1685652"/>
              <a:ext cx="3275013" cy="4408488"/>
            </a:xfrm>
            <a:custGeom>
              <a:rect b="b" l="l" r="r" t="t"/>
              <a:pathLst>
                <a:path extrusionOk="0" h="10000" w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8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rect b="b" l="l" r="r" t="t"/>
              <a:pathLst>
                <a:path extrusionOk="0" h="10000" w="10002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 rot="5400000">
            <a:off x="4386262" y="-719138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11"/>
          <p:cNvSpPr txBox="1"/>
          <p:nvPr>
            <p:ph idx="10" type="dt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1" type="ftr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1" title="Crop Mark"/>
          <p:cNvSpPr/>
          <p:nvPr/>
        </p:nvSpPr>
        <p:spPr>
          <a:xfrm>
            <a:off x="8151962" y="1685652"/>
            <a:ext cx="3275013" cy="4408488"/>
          </a:xfrm>
          <a:custGeom>
            <a:rect b="b" l="l" r="r" t="t"/>
            <a:pathLst>
              <a:path extrusionOk="0" h="5554" w="4125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3"/>
          <p:cNvSpPr txBox="1"/>
          <p:nvPr>
            <p:ph idx="2" type="body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3" type="body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3"/>
          <p:cNvSpPr txBox="1"/>
          <p:nvPr>
            <p:ph idx="4" type="body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5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indent="-3302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indent="-3302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indent="-3302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indent="-3302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63" name="Google Shape;63;p15"/>
          <p:cNvSpPr txBox="1"/>
          <p:nvPr>
            <p:ph idx="2" type="body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15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5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6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/>
          <p:nvPr>
            <p:ph idx="2" type="pic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16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6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b="0" i="1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b="0" i="1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b="0" i="1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7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uh160@psu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80"/>
              <a:buFont typeface="Libre Franklin"/>
              <a:buNone/>
            </a:pPr>
            <a:r>
              <a:rPr lang="en-US" sz="6480"/>
              <a:t>TENTATIVE BUDGET ALLOCATION </a:t>
            </a:r>
            <a:br>
              <a:rPr lang="en-US" sz="6480"/>
            </a:br>
            <a:r>
              <a:rPr lang="en-US" sz="6480"/>
              <a:t>(FALL 2019)</a:t>
            </a:r>
            <a:endParaRPr/>
          </a:p>
        </p:txBody>
      </p:sp>
      <p:sp>
        <p:nvSpPr>
          <p:cNvPr id="94" name="Google Shape;94;p1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b="1" lang="en-US"/>
              <a:t>Financial Manager</a:t>
            </a:r>
            <a:endParaRPr/>
          </a:p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b="1" lang="en-US"/>
              <a:t>Tristan Heslop - </a:t>
            </a:r>
            <a:r>
              <a:rPr b="1" lang="en-US" u="sng">
                <a:solidFill>
                  <a:schemeClr val="hlink"/>
                </a:solidFill>
                <a:hlinkClick r:id="rId3"/>
              </a:rPr>
              <a:t>tuh160@psu.edu</a:t>
            </a:r>
            <a:endParaRPr b="1"/>
          </a:p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Budget Allocation Notes</a:t>
            </a:r>
            <a:endParaRPr/>
          </a:p>
        </p:txBody>
      </p:sp>
      <p:sp>
        <p:nvSpPr>
          <p:cNvPr id="100" name="Google Shape;100;p2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■"/>
            </a:pPr>
            <a:r>
              <a:rPr lang="en-US" sz="3200"/>
              <a:t>Tentative Budget Allocation </a:t>
            </a:r>
            <a:r>
              <a:rPr lang="en-US" sz="3200">
                <a:solidFill>
                  <a:srgbClr val="262626"/>
                </a:solidFill>
              </a:rPr>
              <a:t>changed from </a:t>
            </a:r>
            <a:r>
              <a:rPr b="1" lang="en-US" sz="3200">
                <a:solidFill>
                  <a:srgbClr val="FF0000"/>
                </a:solidFill>
              </a:rPr>
              <a:t> $40,607.45 </a:t>
            </a:r>
            <a:r>
              <a:rPr lang="en-US" sz="3200">
                <a:solidFill>
                  <a:srgbClr val="262626"/>
                </a:solidFill>
              </a:rPr>
              <a:t>to</a:t>
            </a:r>
            <a:r>
              <a:rPr lang="en-US" sz="3200">
                <a:solidFill>
                  <a:srgbClr val="FF0000"/>
                </a:solidFill>
              </a:rPr>
              <a:t> </a:t>
            </a:r>
            <a:r>
              <a:rPr b="1" lang="en-US" sz="3200">
                <a:solidFill>
                  <a:srgbClr val="FF0000"/>
                </a:solidFill>
              </a:rPr>
              <a:t>$26,265.50</a:t>
            </a:r>
            <a:endParaRPr sz="3200"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200"/>
              <a:buChar char="■"/>
            </a:pPr>
            <a:r>
              <a:rPr lang="en-US" sz="3200"/>
              <a:t>Amount requested changed from</a:t>
            </a:r>
            <a:r>
              <a:rPr lang="en-US" sz="3200">
                <a:solidFill>
                  <a:srgbClr val="262626"/>
                </a:solidFill>
              </a:rPr>
              <a:t> </a:t>
            </a:r>
            <a:r>
              <a:rPr b="1" lang="en-US" sz="3200">
                <a:solidFill>
                  <a:srgbClr val="FF0000"/>
                </a:solidFill>
              </a:rPr>
              <a:t> $76,893.52 </a:t>
            </a:r>
            <a:r>
              <a:rPr lang="en-US" sz="3200"/>
              <a:t>to </a:t>
            </a:r>
            <a:r>
              <a:rPr b="1" lang="en-US" sz="3200">
                <a:solidFill>
                  <a:srgbClr val="FF0000"/>
                </a:solidFill>
              </a:rPr>
              <a:t>$58,062.37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200"/>
              <a:buChar char="■"/>
            </a:pPr>
            <a:r>
              <a:rPr lang="en-US" sz="3200"/>
              <a:t>Still does not account for redistribution forms or Actual expenditures forms</a:t>
            </a:r>
            <a:endParaRPr/>
          </a:p>
          <a:p>
            <a:pPr indent="-1808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t/>
            </a:r>
            <a:endParaRPr sz="3200"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/>
        </p:nvSpPr>
        <p:spPr>
          <a:xfrm>
            <a:off x="1382212" y="548081"/>
            <a:ext cx="9601196" cy="783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Libre Franklin"/>
              <a:buNone/>
            </a:pPr>
            <a:r>
              <a:rPr b="0" i="0" lang="en-US" sz="4400" u="none" cap="none" strike="noStrike">
                <a:solidFill>
                  <a:srgbClr val="26262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Tentative Allocations</a:t>
            </a:r>
            <a:endParaRPr/>
          </a:p>
        </p:txBody>
      </p:sp>
      <p:graphicFrame>
        <p:nvGraphicFramePr>
          <p:cNvPr id="106" name="Google Shape;106;p3"/>
          <p:cNvGraphicFramePr/>
          <p:nvPr/>
        </p:nvGraphicFramePr>
        <p:xfrm>
          <a:off x="1133816" y="13597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{47CEF65A-3D62-48DE-9A86-69A30BC90D6B}</a:tableStyleId>
              </a:tblPr>
              <a:tblGrid>
                <a:gridCol w="3623825"/>
                <a:gridCol w="2827550"/>
                <a:gridCol w="3623825"/>
              </a:tblGrid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Name of Organization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Requested Funds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Tentative Allocation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ASME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b="0" i="0"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$8,118.61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b="0" i="0"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$5,000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Aviation Society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$1,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484.26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b="0" i="0"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1,484.26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Berks Badminton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$1,045.80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$400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Berks Table Top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$227.74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$227.74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Berks Tech Club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$4,369.32 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2821.47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Berks Theatre Society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$1,382.55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$1,300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Berks Ultimate Frisbee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$2,751</a:t>
                      </a:r>
                      <a:endParaRPr sz="2000" u="none" cap="none" strike="noStrike"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b="0" i="0"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$2,751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cap="none" strike="noStrike"/>
                        <a:t>Black Student Union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$2,352.17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b="0" i="0"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$2,031.47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Chinese Culture Club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$3,115.01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b="0" i="0"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$1,713.21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Christian Student’s Fellowship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$3,845.44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$2,585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/>
        </p:nvSpPr>
        <p:spPr>
          <a:xfrm>
            <a:off x="1387209" y="669987"/>
            <a:ext cx="9601196" cy="783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Libre Franklin"/>
              <a:buNone/>
            </a:pPr>
            <a:r>
              <a:rPr b="0" i="0" lang="en-US" sz="4400" u="none" cap="none" strike="noStrike">
                <a:solidFill>
                  <a:srgbClr val="26262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Tentative Allocations</a:t>
            </a:r>
            <a:endParaRPr/>
          </a:p>
        </p:txBody>
      </p:sp>
      <p:graphicFrame>
        <p:nvGraphicFramePr>
          <p:cNvPr id="112" name="Google Shape;112;p4"/>
          <p:cNvGraphicFramePr/>
          <p:nvPr/>
        </p:nvGraphicFramePr>
        <p:xfrm>
          <a:off x="1247302" y="13830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{47CEF65A-3D62-48DE-9A86-69A30BC90D6B}</a:tableStyleId>
              </a:tblPr>
              <a:tblGrid>
                <a:gridCol w="3569775"/>
                <a:gridCol w="2785400"/>
                <a:gridCol w="3569775"/>
              </a:tblGrid>
              <a:tr h="41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cap="none" strike="noStrike"/>
                        <a:t>Name of Organization </a:t>
                      </a:r>
                      <a:endParaRPr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cap="none" strike="noStrike"/>
                        <a:t>Requested Funds</a:t>
                      </a:r>
                      <a:endParaRPr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cap="none" strike="noStrike"/>
                        <a:t>Tentative Allocation</a:t>
                      </a:r>
                      <a:endParaRPr sz="2000" u="none" cap="none" strike="noStrike"/>
                    </a:p>
                  </a:txBody>
                  <a:tcPr marT="45725" marB="45725" marR="91450" marL="91450" anchor="ctr"/>
                </a:tc>
              </a:tr>
              <a:tr h="41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College Democrats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$507.69 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$507.69 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1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Entrepreneurship Club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$315.04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$323.47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1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Hotel and Restaurant Society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$9</a:t>
                      </a:r>
                      <a:r>
                        <a:rPr lang="en-US" sz="2000"/>
                        <a:t>55.84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</a:t>
                      </a:r>
                      <a:r>
                        <a:rPr lang="en-US" sz="2000"/>
                        <a:t>955.09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1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Latinos United for Change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$2,285.3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$471.95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1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Honors Club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$7425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$0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1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Ski and Board Club 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$4,108.69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$1,575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1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Society of Women Engineers (SWE)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b="0" i="0"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2718.37</a:t>
                      </a:r>
                      <a:endParaRPr sz="2000" u="none" cap="none" strike="noStrike"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b="0" i="0"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$1503.9</a:t>
                      </a:r>
                      <a:endParaRPr sz="2000" u="none" cap="none" strike="noStrike"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T="45725" marB="45725" marR="91450" marL="91450"/>
                </a:tc>
              </a:tr>
              <a:tr h="410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SPSEA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$1,421.97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$540.79 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/>
        </p:nvSpPr>
        <p:spPr>
          <a:xfrm>
            <a:off x="1313763" y="770975"/>
            <a:ext cx="9601196" cy="783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400"/>
              <a:buFont typeface="Libre Franklin"/>
              <a:buNone/>
            </a:pPr>
            <a:r>
              <a:rPr b="0" i="0" lang="en-US" sz="4400" u="none" cap="none" strike="noStrike">
                <a:solidFill>
                  <a:srgbClr val="26262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Tentative Allocations</a:t>
            </a:r>
            <a:endParaRPr/>
          </a:p>
        </p:txBody>
      </p:sp>
      <p:graphicFrame>
        <p:nvGraphicFramePr>
          <p:cNvPr id="118" name="Google Shape;118;p5"/>
          <p:cNvGraphicFramePr/>
          <p:nvPr/>
        </p:nvGraphicFramePr>
        <p:xfrm>
          <a:off x="1111564" y="1449275"/>
          <a:ext cx="3000000" cy="3000000"/>
        </p:xfrm>
        <a:graphic>
          <a:graphicData uri="http://schemas.openxmlformats.org/drawingml/2006/table">
            <a:tbl>
              <a:tblPr bandRow="1" firstRow="1" lastRow="1">
                <a:noFill/>
                <a:tableStyleId>{47CEF65A-3D62-48DE-9A86-69A30BC90D6B}</a:tableStyleId>
              </a:tblPr>
              <a:tblGrid>
                <a:gridCol w="3566775"/>
                <a:gridCol w="2783050"/>
                <a:gridCol w="3566775"/>
              </a:tblGrid>
              <a:tr h="409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cap="none" strike="noStrike"/>
                        <a:t>Name of Organization</a:t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cap="none" strike="noStrike"/>
                        <a:t>Requested Funds</a:t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cap="none" strike="noStrike"/>
                        <a:t>Tentative Allocation</a:t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</a:tr>
              <a:tr h="386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Step Team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326.53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298.53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6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Student for Sustainability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80.10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77.51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6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Student Veterans Coalition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5714.88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2370.49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6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World Affairs Club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$1,515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$1,505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32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Yoga and Meditation Society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935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$</a:t>
                      </a:r>
                      <a:r>
                        <a:rPr lang="en-US" sz="2000"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760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86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TOTAL 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Garamond"/>
                        <a:buNone/>
                      </a:pPr>
                      <a:r>
                        <a:rPr b="0" i="0" lang="en-US" sz="2000" u="none" cap="none" strike="noStrik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$58,062.37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Garamond"/>
                        <a:buNone/>
                      </a:pPr>
                      <a:r>
                        <a:rPr b="0" i="0" lang="en-US" sz="2000" u="none" cap="none" strike="noStrik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$26,265.50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Notes</a:t>
            </a:r>
            <a:endParaRPr/>
          </a:p>
        </p:txBody>
      </p:sp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1295401" y="2556932"/>
            <a:ext cx="9601196" cy="3113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262626"/>
                </a:solidFill>
              </a:rPr>
              <a:t>Appeals allowed for Friday @ 5pm (Dec 6th)</a:t>
            </a:r>
            <a:endParaRPr sz="32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262626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Budget comments will be uploaded to bksga.psu.edu </a:t>
            </a:r>
            <a:r>
              <a:rPr lang="en-US" sz="3200">
                <a:solidFill>
                  <a:srgbClr val="262626"/>
                </a:solidFill>
              </a:rPr>
              <a:t>by midnight</a:t>
            </a:r>
            <a:endParaRPr/>
          </a:p>
          <a:p>
            <a:pPr indent="-1808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t/>
            </a:r>
            <a:endParaRPr sz="3200"/>
          </a:p>
          <a:p>
            <a:pPr indent="-1808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t/>
            </a:r>
            <a:endParaRPr sz="3200"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2013-07-15T20:26:40Z</dcterms:created>
</cp:coreProperties>
</file>